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0" r:id="rId12"/>
    <p:sldId id="277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3" r:id="rId23"/>
    <p:sldId id="291" r:id="rId24"/>
    <p:sldId id="294" r:id="rId25"/>
    <p:sldId id="292" r:id="rId26"/>
    <p:sldId id="295" r:id="rId27"/>
    <p:sldId id="296" r:id="rId28"/>
    <p:sldId id="268" r:id="rId29"/>
    <p:sldId id="276" r:id="rId30"/>
    <p:sldId id="266" r:id="rId31"/>
    <p:sldId id="269" r:id="rId32"/>
    <p:sldId id="270" r:id="rId33"/>
    <p:sldId id="271" r:id="rId34"/>
    <p:sldId id="298" r:id="rId35"/>
    <p:sldId id="299" r:id="rId36"/>
    <p:sldId id="300" r:id="rId37"/>
    <p:sldId id="302" r:id="rId38"/>
    <p:sldId id="297" r:id="rId39"/>
    <p:sldId id="304" r:id="rId40"/>
    <p:sldId id="303" r:id="rId41"/>
    <p:sldId id="305" r:id="rId42"/>
    <p:sldId id="275" r:id="rId43"/>
  </p:sldIdLst>
  <p:sldSz cx="18288000" cy="10287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Gidole" panose="020B0604020202020204" charset="0"/>
      <p:regular r:id="rId49"/>
    </p:embeddedFont>
    <p:embeddedFont>
      <p:font typeface="Impact" panose="020B0806030902050204" pitchFamily="34" charset="0"/>
      <p:regular r:id="rId50"/>
    </p:embeddedFont>
    <p:embeddedFont>
      <p:font typeface="League Spartan" panose="020B0604020202020204" charset="0"/>
      <p:regular r:id="rId51"/>
    </p:embeddedFont>
    <p:embeddedFont>
      <p:font typeface="Open Sans Extra Bold" panose="020B0604020202020204" charset="0"/>
      <p:regular r:id="rId52"/>
    </p:embeddedFont>
    <p:embeddedFont>
      <p:font typeface="Roboto" panose="02000000000000000000" pitchFamily="2" charset="0"/>
      <p:regular r:id="rId53"/>
      <p:bold r:id="rId54"/>
    </p:embeddedFont>
    <p:embeddedFont>
      <p:font typeface="Roboto Mono" pitchFamily="2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9F33C0-D822-4A7B-B715-E28E531EE55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80"/>
            <p14:sldId id="277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  <p14:section name="Addendum" id="{3CCE065B-7A43-4046-B801-1DF590334418}">
          <p14:sldIdLst>
            <p14:sldId id="293"/>
            <p14:sldId id="291"/>
            <p14:sldId id="294"/>
            <p14:sldId id="292"/>
            <p14:sldId id="295"/>
            <p14:sldId id="296"/>
            <p14:sldId id="268"/>
            <p14:sldId id="276"/>
            <p14:sldId id="266"/>
            <p14:sldId id="269"/>
            <p14:sldId id="270"/>
            <p14:sldId id="271"/>
          </p14:sldIdLst>
        </p14:section>
        <p14:section name="6. VLOOKUP meet join" id="{B9543CC9-49A7-4FC2-9E76-33055CDDF8FE}">
          <p14:sldIdLst>
            <p14:sldId id="298"/>
            <p14:sldId id="299"/>
            <p14:sldId id="300"/>
            <p14:sldId id="302"/>
          </p14:sldIdLst>
        </p14:section>
        <p14:section name="7. Conclusion" id="{A4BC7640-9CC7-418E-A546-59B7C5045359}">
          <p14:sldIdLst>
            <p14:sldId id="297"/>
            <p14:sldId id="304"/>
            <p14:sldId id="303"/>
            <p14:sldId id="305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gif>
</file>

<file path=ppt/media/image21.gif>
</file>

<file path=ppt/media/image22.jpeg>
</file>

<file path=ppt/media/image23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12/26/2019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10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4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9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19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74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58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adenbuie/tidyexplain#mutating-joins" TargetMode="Externa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adenbuie/tidyexplain#mutating-joins" TargetMode="External"/><Relationship Id="rId4" Type="http://schemas.openxmlformats.org/officeDocument/2006/relationships/image" Target="../media/image21.g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6053" y="6053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2758122" y="16512"/>
            <a:ext cx="5529960" cy="4788945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-2642538" y="1211424"/>
            <a:ext cx="13130342" cy="56192"/>
          </a:xfrm>
          <a:prstGeom prst="rect">
            <a:avLst/>
          </a:prstGeom>
          <a:solidFill>
            <a:srgbClr val="3D3935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095486" y="-952760"/>
            <a:ext cx="6699438" cy="4911526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716308" y="5238750"/>
            <a:ext cx="13542992" cy="418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>
                <a:solidFill>
                  <a:srgbClr val="000000"/>
                </a:solidFill>
                <a:latin typeface="League Spartan Bold"/>
              </a:rPr>
              <a:t>EXCEL STATISTICS FOR BUSINESS ANALYTICS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4" y="1720934"/>
            <a:ext cx="8964937" cy="2162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Dataset: </a:t>
            </a:r>
            <a:r>
              <a:rPr lang="en-US" sz="3000" dirty="0">
                <a:solidFill>
                  <a:srgbClr val="000000"/>
                </a:solidFill>
                <a:latin typeface="Roboto Mono" pitchFamily="2" charset="0"/>
                <a:ea typeface="Roboto Mono" pitchFamily="2" charset="0"/>
              </a:rPr>
              <a:t>wages.xlsx</a:t>
            </a:r>
          </a:p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What type is each variable?</a:t>
            </a:r>
          </a:p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(Don’t be afraid to poke at the data!)</a:t>
            </a:r>
          </a:p>
        </p:txBody>
      </p:sp>
      <p:graphicFrame>
        <p:nvGraphicFramePr>
          <p:cNvPr id="89" name="Table 89">
            <a:extLst>
              <a:ext uri="{FF2B5EF4-FFF2-40B4-BE49-F238E27FC236}">
                <a16:creationId xmlns:a16="http://schemas.microsoft.com/office/drawing/2014/main" id="{A9518A22-9A5B-422B-A311-731ADD1D0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664776"/>
              </p:ext>
            </p:extLst>
          </p:nvPr>
        </p:nvGraphicFramePr>
        <p:xfrm>
          <a:off x="838200" y="4500748"/>
          <a:ext cx="16764000" cy="493776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588000">
                  <a:extLst>
                    <a:ext uri="{9D8B030D-6E8A-4147-A177-3AD203B41FA5}">
                      <a16:colId xmlns:a16="http://schemas.microsoft.com/office/drawing/2014/main" val="43855384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1146283304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1708182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Variable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Description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Type?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3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tmathssk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Total math scaled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10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treadssk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Total reading scaled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classk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Type of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4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totexpk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Years of total teaching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049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517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freelunk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Qualified for free lunch?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927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6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schidkn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School indicator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>
                        <a:latin typeface="Gidol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037272"/>
                  </a:ext>
                </a:extLst>
              </a:tr>
            </a:tbl>
          </a:graphicData>
        </a:graphic>
      </p:graphicFrame>
      <p:pic>
        <p:nvPicPr>
          <p:cNvPr id="92" name="Picture 91">
            <a:extLst>
              <a:ext uri="{FF2B5EF4-FFF2-40B4-BE49-F238E27FC236}">
                <a16:creationId xmlns:a16="http://schemas.microsoft.com/office/drawing/2014/main" id="{19DF61BB-E919-47A8-A709-024329355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200" y="556296"/>
            <a:ext cx="5562600" cy="36359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4" y="1720934"/>
            <a:ext cx="8964937" cy="2162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Dataset: </a:t>
            </a:r>
            <a:r>
              <a:rPr lang="en-US" sz="3000" dirty="0">
                <a:solidFill>
                  <a:srgbClr val="000000"/>
                </a:solidFill>
                <a:latin typeface="Roboto Mono" pitchFamily="2" charset="0"/>
                <a:ea typeface="Roboto Mono" pitchFamily="2" charset="0"/>
              </a:rPr>
              <a:t>wages.xlsx</a:t>
            </a:r>
          </a:p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What type is each variable?</a:t>
            </a:r>
          </a:p>
          <a:p>
            <a:pPr marL="803910" lvl="1" indent="-457200">
              <a:lnSpc>
                <a:spcPts val="588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(Don’t be afraid to poke at the data!)</a:t>
            </a:r>
          </a:p>
        </p:txBody>
      </p:sp>
      <p:graphicFrame>
        <p:nvGraphicFramePr>
          <p:cNvPr id="89" name="Table 89">
            <a:extLst>
              <a:ext uri="{FF2B5EF4-FFF2-40B4-BE49-F238E27FC236}">
                <a16:creationId xmlns:a16="http://schemas.microsoft.com/office/drawing/2014/main" id="{A9518A22-9A5B-422B-A311-731ADD1D0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44308"/>
              </p:ext>
            </p:extLst>
          </p:nvPr>
        </p:nvGraphicFramePr>
        <p:xfrm>
          <a:off x="838200" y="4500748"/>
          <a:ext cx="16764000" cy="493776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588000">
                  <a:extLst>
                    <a:ext uri="{9D8B030D-6E8A-4147-A177-3AD203B41FA5}">
                      <a16:colId xmlns:a16="http://schemas.microsoft.com/office/drawing/2014/main" val="43855384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1146283304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1708182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Variable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Description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Type?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3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tmathssk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Total math scaled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10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treadssk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Total reading scaled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classk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Type of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Nominal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4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totexpk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Years of total teaching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Discrete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049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517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freelunk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Qualified for free lunch?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927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Nominal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6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 err="1">
                          <a:latin typeface="Roboto Mono" pitchFamily="2" charset="0"/>
                          <a:ea typeface="Roboto Mono" pitchFamily="2" charset="0"/>
                        </a:rPr>
                        <a:t>schidkn</a:t>
                      </a:r>
                      <a:endParaRPr lang="en-US" sz="3000" dirty="0">
                        <a:latin typeface="Roboto Mono" pitchFamily="2" charset="0"/>
                        <a:ea typeface="Roboto Mono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School indicator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Nominal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037272"/>
                  </a:ext>
                </a:extLst>
              </a:tr>
            </a:tbl>
          </a:graphicData>
        </a:graphic>
      </p:graphicFrame>
      <p:pic>
        <p:nvPicPr>
          <p:cNvPr id="6" name="Picture 7">
            <a:extLst>
              <a:ext uri="{FF2B5EF4-FFF2-40B4-BE49-F238E27FC236}">
                <a16:creationId xmlns:a16="http://schemas.microsoft.com/office/drawing/2014/main" id="{0FA78A58-BA6A-467D-9244-051E086011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" r="50"/>
          <a:stretch>
            <a:fillRect/>
          </a:stretch>
        </p:blipFill>
        <p:spPr>
          <a:xfrm>
            <a:off x="8077200" y="-339777"/>
            <a:ext cx="9592614" cy="56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78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1270"/>
            <a:ext cx="9027146" cy="5140743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100401" y="5129474"/>
            <a:ext cx="18485333" cy="5157526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4" name="Group 4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071302" y="836057"/>
            <a:ext cx="8187998" cy="346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VARIABLE TYPES ARE CONTEXTUAL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904CE1-A42D-4110-B5DB-9D713E1AB317}"/>
              </a:ext>
            </a:extLst>
          </p:cNvPr>
          <p:cNvSpPr txBox="1"/>
          <p:nvPr/>
        </p:nvSpPr>
        <p:spPr>
          <a:xfrm>
            <a:off x="914400" y="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WHO KNOWS?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C0AAD-B435-493C-A13A-A44A76BBF7C0}"/>
              </a:ext>
            </a:extLst>
          </p:cNvPr>
          <p:cNvSpPr txBox="1"/>
          <p:nvPr/>
        </p:nvSpPr>
        <p:spPr>
          <a:xfrm>
            <a:off x="914400" y="447613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IT’S NEBULOSE…</a:t>
            </a:r>
          </a:p>
        </p:txBody>
      </p:sp>
    </p:spTree>
    <p:extLst>
      <p:ext uri="{BB962C8B-B14F-4D97-AF65-F5344CB8AC3E}">
        <p14:creationId xmlns:p14="http://schemas.microsoft.com/office/powerpoint/2010/main" val="253265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og, Puppy, Canine, Vet, Veterinarian, Medical Care">
            <a:extLst>
              <a:ext uri="{FF2B5EF4-FFF2-40B4-BE49-F238E27FC236}">
                <a16:creationId xmlns:a16="http://schemas.microsoft.com/office/drawing/2014/main" id="{C69D2FD6-39D6-4126-8024-F3E6CE69A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5200" y="5176581"/>
            <a:ext cx="7162800" cy="511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10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What the hey is EDA?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23FCD4AA-20CA-41F6-BF01-5DFF1D9E9332}"/>
              </a:ext>
            </a:extLst>
          </p:cNvPr>
          <p:cNvSpPr txBox="1"/>
          <p:nvPr/>
        </p:nvSpPr>
        <p:spPr>
          <a:xfrm>
            <a:off x="14284565" y="5202875"/>
            <a:ext cx="1812701" cy="1095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latin typeface="League Spartan Italics"/>
              </a:rPr>
              <a:t>YOU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63D721DE-945B-43CD-8590-E4F9CC598B66}"/>
              </a:ext>
            </a:extLst>
          </p:cNvPr>
          <p:cNvSpPr txBox="1"/>
          <p:nvPr/>
        </p:nvSpPr>
        <p:spPr>
          <a:xfrm>
            <a:off x="11667732" y="8953500"/>
            <a:ext cx="2590800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3800" spc="195" dirty="0">
                <a:latin typeface="League Spartan Italics"/>
              </a:rPr>
              <a:t>YOUR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idole" panose="020B0604020202020204" charset="0"/>
              </a:rPr>
              <a:t>Preliminary understanding of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Classify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Gidole" panose="020B0604020202020204" charset="0"/>
              </a:rPr>
              <a:t>Summarize them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Frequencies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Descriptive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Visualize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Check assumptions before using them</a:t>
            </a:r>
          </a:p>
        </p:txBody>
      </p:sp>
    </p:spTree>
    <p:extLst>
      <p:ext uri="{BB962C8B-B14F-4D97-AF65-F5344CB8AC3E}">
        <p14:creationId xmlns:p14="http://schemas.microsoft.com/office/powerpoint/2010/main" val="286831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10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frequencies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Used for categorical variables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How many of each value do we have? (Counts)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Use PivotTables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Demo: </a:t>
            </a:r>
            <a:r>
              <a:rPr lang="en-US" sz="3600" dirty="0">
                <a:solidFill>
                  <a:srgbClr val="000000"/>
                </a:solidFill>
                <a:latin typeface="Roboto Mono" pitchFamily="2" charset="0"/>
                <a:ea typeface="Roboto Mono" pitchFamily="2" charset="0"/>
              </a:rPr>
              <a:t>wages.xlsx</a:t>
            </a:r>
            <a:endParaRPr lang="en-US" sz="3600" dirty="0">
              <a:latin typeface="Gidol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28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2262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descriptive statistics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Descriptive statistics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Used for continuous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Central tendency: what value is the variable centered around?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Mean: “average”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Median: “middle”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Mode: “most common”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latin typeface="Gidol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54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5" y="1720934"/>
            <a:ext cx="8239806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You are consulting for a non-profit on fundraising strategies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Donation data is shown to the right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Which measure of central tendency (mean/median/mode) should be tracked? </a:t>
            </a:r>
          </a:p>
        </p:txBody>
      </p:sp>
      <p:graphicFrame>
        <p:nvGraphicFramePr>
          <p:cNvPr id="89" name="Table 89">
            <a:extLst>
              <a:ext uri="{FF2B5EF4-FFF2-40B4-BE49-F238E27FC236}">
                <a16:creationId xmlns:a16="http://schemas.microsoft.com/office/drawing/2014/main" id="{A9518A22-9A5B-422B-A311-731ADD1D0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359188"/>
              </p:ext>
            </p:extLst>
          </p:nvPr>
        </p:nvGraphicFramePr>
        <p:xfrm>
          <a:off x="9753600" y="1809918"/>
          <a:ext cx="5588000" cy="3291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588000">
                  <a:extLst>
                    <a:ext uri="{9D8B030D-6E8A-4147-A177-3AD203B41FA5}">
                      <a16:colId xmlns:a16="http://schemas.microsoft.com/office/drawing/2014/main" val="43855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Variable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3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10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4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049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Roboto Mono" pitchFamily="2" charset="0"/>
                          <a:ea typeface="Roboto Mono" pitchFamily="2" charset="0"/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517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79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5" y="1720934"/>
            <a:ext cx="8239806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You are consulting for a non-profit on fundraising strategies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Donation data is shown to the right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Which measure of central tendency (mean/median/mode) should be tracked? 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Gidole" panose="020B0604020202020204" charset="0"/>
              </a:rPr>
              <a:t>No one statistic rules them all</a:t>
            </a:r>
          </a:p>
        </p:txBody>
      </p:sp>
      <p:graphicFrame>
        <p:nvGraphicFramePr>
          <p:cNvPr id="89" name="Table 89">
            <a:extLst>
              <a:ext uri="{FF2B5EF4-FFF2-40B4-BE49-F238E27FC236}">
                <a16:creationId xmlns:a16="http://schemas.microsoft.com/office/drawing/2014/main" id="{A9518A22-9A5B-422B-A311-731ADD1D0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794462"/>
              </p:ext>
            </p:extLst>
          </p:nvPr>
        </p:nvGraphicFramePr>
        <p:xfrm>
          <a:off x="9753600" y="1809918"/>
          <a:ext cx="5588000" cy="3291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588000">
                  <a:extLst>
                    <a:ext uri="{9D8B030D-6E8A-4147-A177-3AD203B41FA5}">
                      <a16:colId xmlns:a16="http://schemas.microsoft.com/office/drawing/2014/main" val="43855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Variable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3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10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4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049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517326"/>
                  </a:ext>
                </a:extLst>
              </a:tr>
            </a:tbl>
          </a:graphicData>
        </a:graphic>
      </p:graphicFrame>
      <p:graphicFrame>
        <p:nvGraphicFramePr>
          <p:cNvPr id="6" name="Table 89">
            <a:extLst>
              <a:ext uri="{FF2B5EF4-FFF2-40B4-BE49-F238E27FC236}">
                <a16:creationId xmlns:a16="http://schemas.microsoft.com/office/drawing/2014/main" id="{29F564BB-98E9-400D-B590-0B7AAFC6BF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151279"/>
              </p:ext>
            </p:extLst>
          </p:nvPr>
        </p:nvGraphicFramePr>
        <p:xfrm>
          <a:off x="9753600" y="5676900"/>
          <a:ext cx="5588000" cy="219456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94000">
                  <a:extLst>
                    <a:ext uri="{9D8B030D-6E8A-4147-A177-3AD203B41FA5}">
                      <a16:colId xmlns:a16="http://schemas.microsoft.com/office/drawing/2014/main" val="43855384"/>
                    </a:ext>
                  </a:extLst>
                </a:gridCol>
                <a:gridCol w="2794000">
                  <a:extLst>
                    <a:ext uri="{9D8B030D-6E8A-4147-A177-3AD203B41FA5}">
                      <a16:colId xmlns:a16="http://schemas.microsoft.com/office/drawing/2014/main" val="2374285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Statistic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</a:rPr>
                        <a:t>Value</a:t>
                      </a:r>
                    </a:p>
                  </a:txBody>
                  <a:tcPr>
                    <a:solidFill>
                      <a:srgbClr val="CF33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33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10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Gidole" panose="020B0604020202020204" charset="0"/>
                          <a:ea typeface="Roboto Mono" pitchFamily="2" charset="0"/>
                        </a:rPr>
                        <a:t>$10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48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57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2262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descriptive statistics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Variability: how spread is the variable from the center?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Range: What are the min/max?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Variance: Relative to the mean, how far away does the data fall?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Standard deviation: Square root of the variance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latin typeface="Gidol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9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2262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descriptive statistics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Distribution: How is the data distributed?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Skewness: How lopsided is the data?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1A56B4-C586-409E-8932-343C7FBE6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237" y="5829300"/>
            <a:ext cx="11843377" cy="32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0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158" r="16875"/>
          <a:stretch>
            <a:fillRect/>
          </a:stretch>
        </p:blipFill>
        <p:spPr>
          <a:xfrm>
            <a:off x="0" y="0"/>
            <a:ext cx="7565692" cy="10612298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7565692" y="3304848"/>
            <a:ext cx="10820975" cy="7070413"/>
          </a:xfrm>
          <a:prstGeom prst="rect">
            <a:avLst/>
          </a:prstGeom>
          <a:solidFill>
            <a:srgbClr val="3D3935">
              <a:alpha val="19607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0" y="5689091"/>
            <a:ext cx="3782846" cy="4597909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2926980" y="7657663"/>
            <a:ext cx="4542492" cy="3933798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8367928" y="1155137"/>
            <a:ext cx="9556398" cy="8681703"/>
            <a:chOff x="0" y="0"/>
            <a:chExt cx="12741864" cy="11575604"/>
          </a:xfrm>
        </p:grpSpPr>
        <p:sp>
          <p:nvSpPr>
            <p:cNvPr id="9" name="TextBox 9"/>
            <p:cNvSpPr txBox="1"/>
            <p:nvPr/>
          </p:nvSpPr>
          <p:spPr>
            <a:xfrm>
              <a:off x="0" y="-133350"/>
              <a:ext cx="12741864" cy="1449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100"/>
                </a:lnSpc>
              </a:pPr>
              <a:r>
                <a:rPr lang="en-US" sz="6500" spc="195">
                  <a:solidFill>
                    <a:srgbClr val="000000"/>
                  </a:solidFill>
                  <a:latin typeface="League Spartan Italics"/>
                </a:rPr>
                <a:t>George Mount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17229"/>
              <a:ext cx="12741864" cy="9858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00"/>
                </a:lnSpc>
              </a:pPr>
              <a:r>
                <a:rPr lang="en-US" sz="3000" spc="30">
                  <a:solidFill>
                    <a:srgbClr val="000000"/>
                  </a:solidFill>
                  <a:latin typeface="Gidole"/>
                </a:rPr>
                <a:t>Data Analyst &amp; Educator at Stringfest Analytics</a:t>
              </a:r>
            </a:p>
            <a:p>
              <a:pPr algn="r">
                <a:lnSpc>
                  <a:spcPts val="4500"/>
                </a:lnSpc>
              </a:pPr>
              <a:endParaRPr lang="en-US" sz="3000" spc="30">
                <a:solidFill>
                  <a:srgbClr val="000000"/>
                </a:solidFill>
                <a:latin typeface="Gidole"/>
              </a:endParaRPr>
            </a:p>
            <a:p>
              <a:pPr algn="r">
                <a:lnSpc>
                  <a:spcPts val="4500"/>
                </a:lnSpc>
              </a:pPr>
              <a:r>
                <a:rPr lang="en-US" sz="3000" spc="30">
                  <a:solidFill>
                    <a:srgbClr val="000000"/>
                  </a:solidFill>
                  <a:latin typeface="Gidole"/>
                </a:rPr>
                <a:t>George works as an independent analyst and data analytics educator with the goal to help clients manage their data so they think more creatively. He serves as a technical expert and lead curriculum developer for Thinkful’s data analytics program and is the instructor of the DataCamp course “Survey and Measure Development in R.” </a:t>
              </a:r>
            </a:p>
            <a:p>
              <a:pPr algn="r">
                <a:lnSpc>
                  <a:spcPts val="4500"/>
                </a:lnSpc>
              </a:pPr>
              <a:endParaRPr lang="en-US" sz="3000" spc="30">
                <a:solidFill>
                  <a:srgbClr val="000000"/>
                </a:solidFill>
                <a:latin typeface="Gidole"/>
              </a:endParaRPr>
            </a:p>
            <a:p>
              <a:pPr algn="r">
                <a:lnSpc>
                  <a:spcPts val="4500"/>
                </a:lnSpc>
              </a:pPr>
              <a:r>
                <a:rPr lang="en-US" sz="3000" spc="30">
                  <a:solidFill>
                    <a:srgbClr val="000000"/>
                  </a:solidFill>
                  <a:latin typeface="Gidole"/>
                </a:rPr>
                <a:t>George blogs about data, innovation, and career development at georgejmount.com. He holds a master’s degree in information systems with a certificate of achievement in quantitative methods from Case Western Reserve University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2262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descriptive statistics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Distribution: How is the data distributed?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Kurtosis: How jagged is the data?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9F1E60-5ECE-410C-9FD8-D02C1DE41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6047441"/>
            <a:ext cx="12039600" cy="318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4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10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Summarizing a variable: visualization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Histogram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What does the data’s distribution “looks like?”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How many data points lie with each bin?</a:t>
            </a:r>
          </a:p>
        </p:txBody>
      </p:sp>
    </p:spTree>
    <p:extLst>
      <p:ext uri="{BB962C8B-B14F-4D97-AF65-F5344CB8AC3E}">
        <p14:creationId xmlns:p14="http://schemas.microsoft.com/office/powerpoint/2010/main" val="293492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666093" y="264557"/>
            <a:ext cx="9593207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2. FOUNDATIONS OF INFERENTIAL STATISTICS</a:t>
            </a:r>
          </a:p>
        </p:txBody>
      </p:sp>
    </p:spTree>
    <p:extLst>
      <p:ext uri="{BB962C8B-B14F-4D97-AF65-F5344CB8AC3E}">
        <p14:creationId xmlns:p14="http://schemas.microsoft.com/office/powerpoint/2010/main" val="24834589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7687509" cy="5129475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100401" y="5129474"/>
            <a:ext cx="18485333" cy="5157526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4" name="Group 4"/>
          <p:cNvGrpSpPr/>
          <p:nvPr/>
        </p:nvGrpSpPr>
        <p:grpSpPr>
          <a:xfrm>
            <a:off x="-121817" y="2733413"/>
            <a:ext cx="7565692" cy="7553587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427327" y="836057"/>
            <a:ext cx="883197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STATROULETTE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28519" y="5938707"/>
            <a:ext cx="11374956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8680" lvl="1" indent="-571500">
              <a:lnSpc>
                <a:spcPts val="4320"/>
              </a:lnSpc>
              <a:buFont typeface="Arial" panose="020B0604020202020204" pitchFamily="34" charset="0"/>
              <a:buChar char="•"/>
            </a:pPr>
            <a:r>
              <a:rPr lang="en-US" sz="3600" spc="179" dirty="0">
                <a:solidFill>
                  <a:srgbClr val="F2F0F4"/>
                </a:solidFill>
                <a:latin typeface="Gidole Bold"/>
              </a:rPr>
              <a:t>A roulette wheel returns values between 0 and 36.</a:t>
            </a:r>
          </a:p>
          <a:p>
            <a:pPr marL="868680" lvl="1" indent="-571500">
              <a:lnSpc>
                <a:spcPts val="4320"/>
              </a:lnSpc>
              <a:buFont typeface="Arial" panose="020B0604020202020204" pitchFamily="34" charset="0"/>
              <a:buChar char="•"/>
            </a:pPr>
            <a:r>
              <a:rPr lang="en-US" sz="3600" spc="179" dirty="0">
                <a:solidFill>
                  <a:srgbClr val="F2F0F4"/>
                </a:solidFill>
                <a:latin typeface="Gidole Bold"/>
              </a:rPr>
              <a:t>Let’s simulate a game of roulette in Excel</a:t>
            </a:r>
          </a:p>
        </p:txBody>
      </p:sp>
    </p:spTree>
    <p:extLst>
      <p:ext uri="{BB962C8B-B14F-4D97-AF65-F5344CB8AC3E}">
        <p14:creationId xmlns:p14="http://schemas.microsoft.com/office/powerpoint/2010/main" val="1373360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666093" y="264557"/>
            <a:ext cx="9593207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2. FOUNDATIONS OF INFERENTIAL STATISTICS</a:t>
            </a:r>
          </a:p>
        </p:txBody>
      </p:sp>
    </p:spTree>
    <p:extLst>
      <p:ext uri="{BB962C8B-B14F-4D97-AF65-F5344CB8AC3E}">
        <p14:creationId xmlns:p14="http://schemas.microsoft.com/office/powerpoint/2010/main" val="1519362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5" y="1720934"/>
            <a:ext cx="823980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Simulate 500 rounds of a roulette toss using </a:t>
            </a:r>
            <a:r>
              <a:rPr lang="en-US" sz="3000" dirty="0">
                <a:solidFill>
                  <a:srgbClr val="000000"/>
                </a:solidFill>
                <a:latin typeface="Roboto Mono" pitchFamily="2" charset="0"/>
                <a:ea typeface="Roboto Mono" pitchFamily="2" charset="0"/>
              </a:rPr>
              <a:t>RANDBETWEEN(0,36)</a:t>
            </a: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 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Plot the resulting frequency distribution</a:t>
            </a:r>
          </a:p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Hit </a:t>
            </a:r>
            <a:r>
              <a:rPr lang="en-US" sz="3000" dirty="0">
                <a:solidFill>
                  <a:srgbClr val="000000"/>
                </a:solidFill>
                <a:latin typeface="Roboto Mono" pitchFamily="2" charset="0"/>
                <a:ea typeface="Roboto Mono" pitchFamily="2" charset="0"/>
              </a:rPr>
              <a:t>F9</a:t>
            </a: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 while in your workbook. What happens? </a:t>
            </a:r>
          </a:p>
        </p:txBody>
      </p:sp>
    </p:spTree>
    <p:extLst>
      <p:ext uri="{BB962C8B-B14F-4D97-AF65-F5344CB8AC3E}">
        <p14:creationId xmlns:p14="http://schemas.microsoft.com/office/powerpoint/2010/main" val="2921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666093" y="264557"/>
            <a:ext cx="9593207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3. T-TESTS FOR BUSINESS IMPACT</a:t>
            </a:r>
          </a:p>
        </p:txBody>
      </p:sp>
    </p:spTree>
    <p:extLst>
      <p:ext uri="{BB962C8B-B14F-4D97-AF65-F5344CB8AC3E}">
        <p14:creationId xmlns:p14="http://schemas.microsoft.com/office/powerpoint/2010/main" val="443012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08994" y="579839"/>
            <a:ext cx="320040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DRILL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8995" y="1720934"/>
            <a:ext cx="8239806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03910" lvl="1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Gidole" panose="020B0604020202020204" charset="0"/>
              </a:rPr>
              <a:t>File: </a:t>
            </a:r>
          </a:p>
        </p:txBody>
      </p:sp>
    </p:spTree>
    <p:extLst>
      <p:ext uri="{BB962C8B-B14F-4D97-AF65-F5344CB8AC3E}">
        <p14:creationId xmlns:p14="http://schemas.microsoft.com/office/powerpoint/2010/main" val="1932104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6027409" y="1132530"/>
            <a:ext cx="11231891" cy="112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Frequencies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2110659" y="4364158"/>
            <a:ext cx="10479372" cy="3837363"/>
            <a:chOff x="0" y="0"/>
            <a:chExt cx="2437101" cy="89242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37101" cy="892424"/>
            </a:xfrm>
            <a:custGeom>
              <a:avLst/>
              <a:gdLst/>
              <a:ahLst/>
              <a:cxnLst/>
              <a:rect l="l" t="t" r="r" b="b"/>
              <a:pathLst>
                <a:path w="2437101" h="892424">
                  <a:moveTo>
                    <a:pt x="0" y="0"/>
                  </a:moveTo>
                  <a:lnTo>
                    <a:pt x="2437101" y="0"/>
                  </a:lnTo>
                  <a:lnTo>
                    <a:pt x="2437101" y="892424"/>
                  </a:lnTo>
                  <a:lnTo>
                    <a:pt x="0" y="892424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711601" y="4840605"/>
            <a:ext cx="9604968" cy="2748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CASE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WHEN condition THEN result-expression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WHEN condition THEN result-expression ...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ELSE result-expression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END AS alias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Learning SQL, 2nd Edition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by Alan Beaulieu</a:t>
            </a:r>
          </a:p>
        </p:txBody>
      </p:sp>
    </p:spTree>
    <p:extLst>
      <p:ext uri="{BB962C8B-B14F-4D97-AF65-F5344CB8AC3E}">
        <p14:creationId xmlns:p14="http://schemas.microsoft.com/office/powerpoint/2010/main" val="393926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>
                <a:solidFill>
                  <a:srgbClr val="000000"/>
                </a:solidFill>
                <a:latin typeface="League Spartan Bold"/>
              </a:rPr>
              <a:t>OBJECTIVES FOR TODAY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015930"/>
            <a:ext cx="3650350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>
                <a:solidFill>
                  <a:srgbClr val="000000"/>
                </a:solidFill>
                <a:latin typeface="Gidole"/>
              </a:rPr>
              <a:t>Excel Statistics for Business Analytics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20038" y="3316520"/>
            <a:ext cx="5905084" cy="667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">
                <a:solidFill>
                  <a:srgbClr val="000000"/>
                </a:solidFill>
                <a:latin typeface="Gidole"/>
              </a:rPr>
              <a:t>Explore a dataset for research questions</a:t>
            </a:r>
          </a:p>
          <a:p>
            <a:pPr>
              <a:lnSpc>
                <a:spcPts val="3750"/>
              </a:lnSpc>
            </a:pPr>
            <a:endParaRPr lang="en-US" sz="3000" spc="3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r>
              <a:rPr lang="en-US" sz="3000" spc="30">
                <a:solidFill>
                  <a:srgbClr val="000000"/>
                </a:solidFill>
                <a:latin typeface="Gidole"/>
              </a:rPr>
              <a:t>Check assumptions and build hypotheses</a:t>
            </a:r>
          </a:p>
          <a:p>
            <a:pPr>
              <a:lnSpc>
                <a:spcPts val="3750"/>
              </a:lnSpc>
            </a:pPr>
            <a:endParaRPr lang="en-US" sz="3000" spc="3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r>
              <a:rPr lang="en-US" sz="3000" spc="30">
                <a:solidFill>
                  <a:srgbClr val="000000"/>
                </a:solidFill>
                <a:latin typeface="Gidole"/>
              </a:rPr>
              <a:t>Test formally for a difference in means between two groups</a:t>
            </a:r>
          </a:p>
          <a:p>
            <a:pPr>
              <a:lnSpc>
                <a:spcPts val="3750"/>
              </a:lnSpc>
            </a:pPr>
            <a:endParaRPr lang="en-US" sz="3000" spc="3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r>
              <a:rPr lang="en-US" sz="3000" spc="30">
                <a:solidFill>
                  <a:srgbClr val="000000"/>
                </a:solidFill>
                <a:latin typeface="Gidole"/>
              </a:rPr>
              <a:t>Make compelling business recommendations using inferential statistics</a:t>
            </a:r>
          </a:p>
          <a:p>
            <a:pPr>
              <a:lnSpc>
                <a:spcPts val="3750"/>
              </a:lnSpc>
            </a:pPr>
            <a:endParaRPr lang="en-US" sz="3000" spc="3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endParaRPr lang="en-US" sz="3000" spc="30">
              <a:solidFill>
                <a:srgbClr val="000000"/>
              </a:solidFill>
              <a:latin typeface="Gidol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496" r="2496"/>
          <a:stretch>
            <a:fillRect/>
          </a:stretch>
        </p:blipFill>
        <p:spPr>
          <a:xfrm>
            <a:off x="-121817" y="-124683"/>
            <a:ext cx="7687509" cy="5350479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100401" y="5129474"/>
            <a:ext cx="18485333" cy="5157526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4" name="Group 4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071302" y="836057"/>
            <a:ext cx="8187998" cy="342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>
                <a:solidFill>
                  <a:srgbClr val="000000"/>
                </a:solidFill>
                <a:latin typeface="League Spartan Bold"/>
              </a:rPr>
              <a:t>MEET YOUR LIBRARIAN, SQL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50973" y="6229219"/>
            <a:ext cx="7652502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870" lvl="1" indent="-305435" algn="just">
              <a:lnSpc>
                <a:spcPts val="4440"/>
              </a:lnSpc>
              <a:buFont typeface="Arial"/>
              <a:buChar char="•"/>
            </a:pPr>
            <a:r>
              <a:rPr lang="en-US" sz="3700" spc="185">
                <a:solidFill>
                  <a:srgbClr val="F2F0F4"/>
                </a:solidFill>
                <a:latin typeface="League Spartan Bold"/>
              </a:rPr>
              <a:t>STRUCTURED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50973" y="7078317"/>
            <a:ext cx="2322612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870" lvl="1" indent="-305435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2F0F4"/>
                </a:solidFill>
                <a:latin typeface="League Spartan"/>
              </a:rPr>
              <a:t>QUERY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50973" y="8043966"/>
            <a:ext cx="3402360" cy="62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870" lvl="1" indent="-305435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F2F0F4"/>
                </a:solidFill>
                <a:latin typeface="League Spartan"/>
              </a:rPr>
              <a:t>LANGUAGE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556268"/>
            <a:ext cx="15772737" cy="2273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>
                <a:solidFill>
                  <a:srgbClr val="F2F0F4"/>
                </a:solidFill>
                <a:latin typeface="League Spartan Italics"/>
              </a:rPr>
              <a:t>Common table expressions (CTEs):</a:t>
            </a:r>
          </a:p>
          <a:p>
            <a:pPr algn="r">
              <a:lnSpc>
                <a:spcPts val="9100"/>
              </a:lnSpc>
            </a:pPr>
            <a:r>
              <a:rPr lang="en-US" sz="6500" spc="195">
                <a:solidFill>
                  <a:srgbClr val="F2F0F4"/>
                </a:solidFill>
                <a:latin typeface="League Spartan Italics"/>
              </a:rPr>
              <a:t>Expressions acting like tables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2110659" y="4499525"/>
            <a:ext cx="8530936" cy="3602923"/>
            <a:chOff x="0" y="0"/>
            <a:chExt cx="1983969" cy="8379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83969" cy="837902"/>
            </a:xfrm>
            <a:custGeom>
              <a:avLst/>
              <a:gdLst/>
              <a:ahLst/>
              <a:cxnLst/>
              <a:rect l="l" t="t" r="r" b="b"/>
              <a:pathLst>
                <a:path w="1983969" h="837902">
                  <a:moveTo>
                    <a:pt x="0" y="0"/>
                  </a:moveTo>
                  <a:lnTo>
                    <a:pt x="1983969" y="0"/>
                  </a:lnTo>
                  <a:lnTo>
                    <a:pt x="1983969" y="837902"/>
                  </a:lnTo>
                  <a:lnTo>
                    <a:pt x="0" y="837902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480431" y="4893192"/>
            <a:ext cx="8017567" cy="2748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WITH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expression_name_1 AS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   (CTE query definition 1)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SELECT expression_A, expression_B, ...</a:t>
            </a:r>
          </a:p>
          <a:p>
            <a:pPr>
              <a:lnSpc>
                <a:spcPts val="4409"/>
              </a:lnSpc>
              <a:spcBef>
                <a:spcPct val="0"/>
              </a:spcBef>
            </a:pPr>
            <a:r>
              <a:rPr lang="en-US" sz="3150">
                <a:solidFill>
                  <a:srgbClr val="F2F0F4"/>
                </a:solidFill>
                <a:latin typeface="Open Sans Extra Bold"/>
              </a:rPr>
              <a:t>FROM expression_name_1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9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2" y="3566507"/>
            <a:ext cx="7624318" cy="228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22"/>
              </a:lnSpc>
            </a:pPr>
            <a:r>
              <a:rPr lang="en-US" sz="3400" spc="340" dirty="0">
                <a:solidFill>
                  <a:srgbClr val="F2F0F4"/>
                </a:solidFill>
                <a:latin typeface="Gidole"/>
              </a:rPr>
              <a:t>•ON O’REILLY LEARNING AT HTTPS://WWW.OREILLY.COM/LIBRARY/VIEW/LEARNING-SQL-2ND/9780596801847/</a:t>
            </a: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216406" y="1017114"/>
            <a:ext cx="6263640" cy="82296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League Spartan"/>
              </a:rPr>
              <a:t>Learning SQL, 2nd Edition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League Spartan"/>
              </a:rPr>
              <a:t>by Alan Beaulieu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33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785442" y="1028700"/>
            <a:ext cx="10717116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320" lvl="1" indent="-264160" algn="ctr">
              <a:lnSpc>
                <a:spcPts val="3840"/>
              </a:lnSpc>
              <a:buFont typeface="Arial"/>
              <a:buChar char="•"/>
            </a:pPr>
            <a:r>
              <a:rPr lang="en-US" sz="3200" spc="160">
                <a:solidFill>
                  <a:srgbClr val="F2F0F4"/>
                </a:solidFill>
                <a:latin typeface="League Spartan Bold"/>
              </a:rPr>
              <a:t>HOW MANY COLUMNS ARE IN MANAGERS?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1887236"/>
            <a:ext cx="16230600" cy="651252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382000" y="419100"/>
            <a:ext cx="9593207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6. </a:t>
            </a:r>
            <a:r>
              <a:rPr lang="en-US" sz="7500" spc="375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, MEET </a:t>
            </a:r>
            <a:r>
              <a:rPr lang="en-US" sz="7500" spc="375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16037540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68" y="2400300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9B5715E-B946-4FD2-8B56-C4672821665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821" y="723900"/>
            <a:ext cx="10439400" cy="104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785442" y="376892"/>
            <a:ext cx="11302158" cy="1463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League Spartan Bold"/>
              </a:rPr>
              <a:t>INNER JOIN:</a:t>
            </a:r>
          </a:p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5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143427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9B5715E-B946-4FD2-8B56-C4672821665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821" y="723900"/>
            <a:ext cx="10439400" cy="1043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D8B337D-38DC-4E33-9355-A5E83DEBDFF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821" y="695391"/>
            <a:ext cx="10391857" cy="10391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5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85442" y="376892"/>
            <a:ext cx="11302158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League Spartan Bold"/>
              </a:rPr>
              <a:t>LEFT </a:t>
            </a:r>
            <a:r>
              <a:rPr lang="en-US" sz="3200" b="1" spc="160" dirty="0">
                <a:solidFill>
                  <a:srgbClr val="000000"/>
                </a:solidFill>
                <a:latin typeface="League Spartan Bold"/>
              </a:rPr>
              <a:t>OUTER JOIN:</a:t>
            </a:r>
          </a:p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6875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382000" y="571500"/>
            <a:ext cx="9593207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7. CONCLUSION</a:t>
            </a:r>
          </a:p>
        </p:txBody>
      </p:sp>
    </p:spTree>
    <p:extLst>
      <p:ext uri="{BB962C8B-B14F-4D97-AF65-F5344CB8AC3E}">
        <p14:creationId xmlns:p14="http://schemas.microsoft.com/office/powerpoint/2010/main" val="110353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10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What to learn next?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5800" dirty="0">
                <a:latin typeface="Gidole" panose="020B0604020202020204" charset="0"/>
              </a:rPr>
              <a:t>M language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5800" dirty="0">
                <a:latin typeface="Gidole" panose="020B0604020202020204" charset="0"/>
              </a:rPr>
              <a:t>PowerPivot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5800" dirty="0">
                <a:latin typeface="Gidole" panose="020B0604020202020204" charset="0"/>
              </a:rPr>
              <a:t>Power BI</a:t>
            </a:r>
          </a:p>
        </p:txBody>
      </p:sp>
    </p:spTree>
    <p:extLst>
      <p:ext uri="{BB962C8B-B14F-4D97-AF65-F5344CB8AC3E}">
        <p14:creationId xmlns:p14="http://schemas.microsoft.com/office/powerpoint/2010/main" val="41129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770784" y="4977825"/>
            <a:ext cx="8386677" cy="334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“You get to look at the data every step of the way, building confidence while learning the tricks of the trade.”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-- John Foreman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t="3979" r="164" b="31854"/>
          <a:stretch>
            <a:fillRect/>
          </a:stretch>
        </p:blipFill>
        <p:spPr>
          <a:xfrm>
            <a:off x="12827709" y="5006400"/>
            <a:ext cx="5477394" cy="52806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28700" y="457200"/>
            <a:ext cx="7567947" cy="342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>
                <a:solidFill>
                  <a:srgbClr val="000000"/>
                </a:solidFill>
                <a:latin typeface="League Spartan Bold"/>
              </a:rPr>
              <a:t>WHY WOULD WE DO THIS IN EXCEL?</a:t>
            </a:r>
          </a:p>
        </p:txBody>
      </p:sp>
      <p:sp>
        <p:nvSpPr>
          <p:cNvPr id="11" name="TextBox 11"/>
          <p:cNvSpPr txBox="1"/>
          <p:nvPr/>
        </p:nvSpPr>
        <p:spPr>
          <a:xfrm rot="-5400000">
            <a:off x="-436430" y="7015930"/>
            <a:ext cx="3650350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>
                <a:solidFill>
                  <a:srgbClr val="000000"/>
                </a:solidFill>
                <a:latin typeface="Gidole"/>
              </a:rPr>
              <a:t>Excel Statistics for Business Analytics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5494822"/>
            <a:ext cx="7624318" cy="225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F2F0F4"/>
                </a:solidFill>
                <a:latin typeface="Gidole"/>
              </a:rPr>
              <a:t>On O’Reilly Learning at https://learning.oreilly.com/library/view/collect-combine-and/9781509307982/</a:t>
            </a: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3755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i="1" dirty="0">
                <a:solidFill>
                  <a:srgbClr val="FFFFFF"/>
                </a:solidFill>
                <a:latin typeface="League Spartan"/>
              </a:rPr>
              <a:t>Collect, Combine, and Transform Data Using Power Query in Excel and Power BI</a:t>
            </a:r>
            <a:r>
              <a:rPr lang="en-US" sz="4200" dirty="0">
                <a:solidFill>
                  <a:srgbClr val="FFFFFF"/>
                </a:solidFill>
                <a:latin typeface="League Spartan"/>
              </a:rPr>
              <a:t>, 1st Edition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by Gil </a:t>
            </a:r>
            <a:r>
              <a:rPr lang="en-US" sz="4200" dirty="0" err="1">
                <a:solidFill>
                  <a:srgbClr val="FFFFFF"/>
                </a:solidFill>
                <a:latin typeface="League Spartan"/>
              </a:rPr>
              <a:t>Raviv</a:t>
            </a:r>
            <a:endParaRPr lang="en-US" sz="4200" dirty="0">
              <a:solidFill>
                <a:srgbClr val="FFFFFF"/>
              </a:solidFill>
              <a:latin typeface="League Spartan"/>
            </a:endParaRPr>
          </a:p>
        </p:txBody>
      </p:sp>
      <p:pic>
        <p:nvPicPr>
          <p:cNvPr id="4100" name="Picture 4" descr="Collect, Combine, and Transform Data Using Power Query in ...">
            <a:extLst>
              <a:ext uri="{FF2B5EF4-FFF2-40B4-BE49-F238E27FC236}">
                <a16:creationId xmlns:a16="http://schemas.microsoft.com/office/drawing/2014/main" id="{A042CD0E-B87E-426C-AA5B-90C183497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4173" y="1066799"/>
            <a:ext cx="6450542" cy="788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5399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5494822"/>
            <a:ext cx="7624318" cy="225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F2F0F4"/>
                </a:solidFill>
                <a:latin typeface="Gidole"/>
              </a:rPr>
              <a:t>On O’Reilly Learning at https://learning.oreilly.com/library/view/excel-power-pivot/9781119210641/</a:t>
            </a: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2998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endParaRPr lang="en-US" sz="4200" i="1" dirty="0">
              <a:solidFill>
                <a:srgbClr val="FFFFFF"/>
              </a:solidFill>
              <a:latin typeface="League Spartan"/>
            </a:endParaRP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i="1" dirty="0">
                <a:solidFill>
                  <a:srgbClr val="FFFFFF"/>
                </a:solidFill>
                <a:latin typeface="League Spartan"/>
              </a:rPr>
              <a:t>Excel Power Pivot and Power Query For Dummies</a:t>
            </a:r>
            <a:r>
              <a:rPr lang="en-US" sz="4200" dirty="0">
                <a:solidFill>
                  <a:srgbClr val="FFFFFF"/>
                </a:solidFill>
                <a:latin typeface="League Spartan"/>
              </a:rPr>
              <a:t>, 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by Mike Alexander</a:t>
            </a:r>
          </a:p>
        </p:txBody>
      </p:sp>
      <p:pic>
        <p:nvPicPr>
          <p:cNvPr id="5122" name="Picture 2" descr="Excel Power Pivot and Power Query For Dummies (For Dummies ...">
            <a:extLst>
              <a:ext uri="{FF2B5EF4-FFF2-40B4-BE49-F238E27FC236}">
                <a16:creationId xmlns:a16="http://schemas.microsoft.com/office/drawing/2014/main" id="{CCB842BE-D4FD-44A1-88F2-EA63C2624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0152" y="1205277"/>
            <a:ext cx="5693322" cy="711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1804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9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F2F0F4"/>
                </a:solidFill>
                <a:latin typeface="League Spartan Bold"/>
              </a:rPr>
              <a:t>LET'S TALK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22"/>
              </a:lnSpc>
            </a:pPr>
            <a:r>
              <a:rPr lang="en-US" sz="3400" spc="340">
                <a:solidFill>
                  <a:srgbClr val="F2F0F4"/>
                </a:solidFill>
                <a:latin typeface="Gidole"/>
              </a:rPr>
              <a:t>EMAIL ADDRESS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>
                <a:solidFill>
                  <a:srgbClr val="F2F0F4"/>
                </a:solidFill>
                <a:latin typeface="Gidole"/>
              </a:rPr>
              <a:t>george@stringfestanalytics.com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22"/>
              </a:lnSpc>
            </a:pPr>
            <a:r>
              <a:rPr lang="en-US" sz="3400" spc="340">
                <a:solidFill>
                  <a:srgbClr val="F2F0F4"/>
                </a:solidFill>
                <a:latin typeface="Gidole"/>
              </a:rPr>
              <a:t>PHONE NUMBER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>
                <a:solidFill>
                  <a:srgbClr val="F2F0F4"/>
                </a:solidFill>
                <a:latin typeface="Gidole"/>
              </a:rPr>
              <a:t>440-879-8399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22"/>
              </a:lnSpc>
            </a:pPr>
            <a:r>
              <a:rPr lang="en-US" sz="3400" spc="340">
                <a:solidFill>
                  <a:srgbClr val="F2F0F4"/>
                </a:solidFill>
                <a:latin typeface="Gidole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>
                <a:solidFill>
                  <a:srgbClr val="F2F0F4"/>
                </a:solidFill>
                <a:latin typeface="Gidole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22"/>
              </a:lnSpc>
            </a:pPr>
            <a:r>
              <a:rPr lang="en-US" sz="3400" spc="340">
                <a:solidFill>
                  <a:srgbClr val="F2F0F4"/>
                </a:solidFill>
                <a:latin typeface="Gidole"/>
              </a:rPr>
              <a:t>WEBSITE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>
                <a:solidFill>
                  <a:srgbClr val="F2F0F4"/>
                </a:solidFill>
                <a:latin typeface="Gidole"/>
              </a:rPr>
              <a:t>stringfestanalytics.com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00401" y="0"/>
            <a:ext cx="18485333" cy="10287000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7666093" y="264557"/>
            <a:ext cx="9593207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 dirty="0">
                <a:solidFill>
                  <a:srgbClr val="FFFFFF"/>
                </a:solidFill>
                <a:latin typeface="League Spartan Bold"/>
              </a:rPr>
              <a:t>1. EXPLORATORY DATA ANALYSIS IN EXCEL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og, Puppy, Canine, Vet, Veterinarian, Medical Care">
            <a:extLst>
              <a:ext uri="{FF2B5EF4-FFF2-40B4-BE49-F238E27FC236}">
                <a16:creationId xmlns:a16="http://schemas.microsoft.com/office/drawing/2014/main" id="{C69D2FD6-39D6-4126-8024-F3E6CE69A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5200" y="5176581"/>
            <a:ext cx="7162800" cy="511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110659" y="435320"/>
            <a:ext cx="15772737" cy="10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solidFill>
                  <a:srgbClr val="F2F0F4"/>
                </a:solidFill>
                <a:latin typeface="League Spartan Italics"/>
              </a:rPr>
              <a:t>What the hey is EDA?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23FCD4AA-20CA-41F6-BF01-5DFF1D9E9332}"/>
              </a:ext>
            </a:extLst>
          </p:cNvPr>
          <p:cNvSpPr txBox="1"/>
          <p:nvPr/>
        </p:nvSpPr>
        <p:spPr>
          <a:xfrm>
            <a:off x="14284565" y="5202875"/>
            <a:ext cx="1812701" cy="1095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 dirty="0">
                <a:latin typeface="League Spartan Italics"/>
              </a:rPr>
              <a:t>YOU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63D721DE-945B-43CD-8590-E4F9CC598B66}"/>
              </a:ext>
            </a:extLst>
          </p:cNvPr>
          <p:cNvSpPr txBox="1"/>
          <p:nvPr/>
        </p:nvSpPr>
        <p:spPr>
          <a:xfrm>
            <a:off x="11667732" y="8953500"/>
            <a:ext cx="2590800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3800" spc="195" dirty="0">
                <a:latin typeface="League Spartan Italics"/>
              </a:rPr>
              <a:t>YOUR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8E36B-5389-41E7-BBDB-BE061BE6D012}"/>
              </a:ext>
            </a:extLst>
          </p:cNvPr>
          <p:cNvSpPr txBox="1"/>
          <p:nvPr/>
        </p:nvSpPr>
        <p:spPr>
          <a:xfrm>
            <a:off x="228600" y="384810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idole" panose="020B0604020202020204" charset="0"/>
              </a:rPr>
              <a:t>Preliminary understanding of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latin typeface="Gidole" panose="020B0604020202020204" charset="0"/>
              </a:rPr>
              <a:t>Classify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Summarize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Visualize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Check assumptions before using them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25517" y="0"/>
            <a:ext cx="18513517" cy="3466476"/>
          </a:xfrm>
          <a:prstGeom prst="rect">
            <a:avLst/>
          </a:prstGeom>
          <a:solidFill>
            <a:srgbClr val="3D3935"/>
          </a:solidFill>
        </p:spPr>
      </p:sp>
      <p:grpSp>
        <p:nvGrpSpPr>
          <p:cNvPr id="3" name="Group 3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67731" y="3956071"/>
            <a:ext cx="7387653" cy="572102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110659" y="1011583"/>
            <a:ext cx="15772737" cy="112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00"/>
              </a:lnSpc>
            </a:pPr>
            <a:r>
              <a:rPr lang="en-US" sz="6500" spc="195">
                <a:solidFill>
                  <a:srgbClr val="F2F0F4"/>
                </a:solidFill>
                <a:latin typeface="League Spartan Italics"/>
              </a:rPr>
              <a:t>What is a variable?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9716C3-280E-4377-BD60-380B8FF48366}"/>
              </a:ext>
            </a:extLst>
          </p:cNvPr>
          <p:cNvSpPr txBox="1"/>
          <p:nvPr/>
        </p:nvSpPr>
        <p:spPr>
          <a:xfrm>
            <a:off x="228600" y="3848100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Gidole" panose="020B0604020202020204" charset="0"/>
              </a:rPr>
              <a:t>Classical statistics: at least a 90%/10% split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496" r="2496"/>
          <a:stretch>
            <a:fillRect/>
          </a:stretch>
        </p:blipFill>
        <p:spPr>
          <a:xfrm>
            <a:off x="-121817" y="-124683"/>
            <a:ext cx="7687509" cy="5350479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100401" y="5129474"/>
            <a:ext cx="18485333" cy="5157526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4" name="Group 4"/>
          <p:cNvGrpSpPr/>
          <p:nvPr/>
        </p:nvGrpSpPr>
        <p:grpSpPr>
          <a:xfrm>
            <a:off x="0" y="2733413"/>
            <a:ext cx="7565692" cy="7553587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3031757" y="5143500"/>
            <a:ext cx="6063514" cy="5251003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FFFFFF">
                <a:alpha val="34901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071302" y="264557"/>
            <a:ext cx="8187998" cy="457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 spc="375">
                <a:solidFill>
                  <a:srgbClr val="000000"/>
                </a:solidFill>
                <a:latin typeface="League Spartan Bold"/>
              </a:rPr>
              <a:t>VARIABLE TYPES AS RECIPE INGREDIENTS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0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2709"/>
            <a:ext cx="3419237" cy="341376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0F4">
                <a:alpha val="84705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-2110659" y="-189185"/>
            <a:ext cx="4221318" cy="365566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50" r="50"/>
          <a:stretch>
            <a:fillRect/>
          </a:stretch>
        </p:blipFill>
        <p:spPr>
          <a:xfrm>
            <a:off x="1333353" y="911425"/>
            <a:ext cx="15621294" cy="91775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1082</Words>
  <Application>Microsoft Office PowerPoint</Application>
  <PresentationFormat>Custom</PresentationFormat>
  <Paragraphs>233</Paragraphs>
  <Slides>42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4" baseType="lpstr">
      <vt:lpstr>Open Sans Extra Bold</vt:lpstr>
      <vt:lpstr>Impact</vt:lpstr>
      <vt:lpstr>League Spartan Bold</vt:lpstr>
      <vt:lpstr>League Spartan Italics</vt:lpstr>
      <vt:lpstr>League Spartan</vt:lpstr>
      <vt:lpstr>Roboto Mono</vt:lpstr>
      <vt:lpstr>Gidole</vt:lpstr>
      <vt:lpstr>Roboto</vt:lpstr>
      <vt:lpstr>Arial</vt:lpstr>
      <vt:lpstr>Calibri</vt:lpstr>
      <vt:lpstr>Gidole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</cp:lastModifiedBy>
  <cp:revision>29</cp:revision>
  <dcterms:created xsi:type="dcterms:W3CDTF">2006-08-16T00:00:00Z</dcterms:created>
  <dcterms:modified xsi:type="dcterms:W3CDTF">2019-12-26T20:58:36Z</dcterms:modified>
  <dc:identifier>DADurESpNu8</dc:identifier>
</cp:coreProperties>
</file>

<file path=docProps/thumbnail.jpeg>
</file>